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1"/>
    <p:sldMasterId id="2147483654" r:id="rId2"/>
    <p:sldMasterId id="2147483660" r:id="rId3"/>
    <p:sldMasterId id="2147483671" r:id="rId4"/>
  </p:sldMasterIdLst>
  <p:notesMasterIdLst>
    <p:notesMasterId r:id="rId14"/>
  </p:notesMasterIdLst>
  <p:sldIdLst>
    <p:sldId id="301" r:id="rId5"/>
    <p:sldId id="300" r:id="rId6"/>
    <p:sldId id="309" r:id="rId7"/>
    <p:sldId id="303" r:id="rId8"/>
    <p:sldId id="270" r:id="rId9"/>
    <p:sldId id="272" r:id="rId10"/>
    <p:sldId id="274" r:id="rId11"/>
    <p:sldId id="305" r:id="rId12"/>
    <p:sldId id="293" r:id="rId13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="" xmlns:p14="http://schemas.microsoft.com/office/powerpoint/2010/main">
        <p14:section name="Раздел по умолчанию" id="{BE2A5534-93CB-49EE-BF16-27C15DE858B2}">
          <p14:sldIdLst>
            <p14:sldId id="301"/>
            <p14:sldId id="300"/>
            <p14:sldId id="309"/>
          </p14:sldIdLst>
        </p14:section>
        <p14:section name="Раздел без заголовка" id="{A6EC1526-18D5-4D03-9F9F-B07556124352}">
          <p14:sldIdLst>
            <p14:sldId id="303"/>
            <p14:sldId id="270"/>
            <p14:sldId id="272"/>
            <p14:sldId id="274"/>
            <p14:sldId id="305"/>
            <p14:sldId id="293"/>
          </p14:sldIdLst>
        </p14:section>
      </p14:sectionLst>
    </p:ex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3481" autoAdjust="0"/>
  </p:normalViewPr>
  <p:slideViewPr>
    <p:cSldViewPr snapToGrid="0">
      <p:cViewPr>
        <p:scale>
          <a:sx n="75" d="100"/>
          <a:sy n="75" d="100"/>
        </p:scale>
        <p:origin x="-1236" y="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105183635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5" name="Google Shape;4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9" name="Google Shape;15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2" name="Google Shape;15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6" name="Google Shape;16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0" name="Google Shape;18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layout with centered title and subtitle placeholders" type="title">
  <p:cSld name="Title layout with centered title and subtitle placeholders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lvl="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lvl="7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lvl="8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>
              <a:buClr>
                <a:srgbClr val="000000"/>
              </a:buClr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3016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 type="tx">
  <p:cSld name="Title and tex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>
              <a:buClr>
                <a:srgbClr val="000000"/>
              </a:buClr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37959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>
              <a:buClr>
                <a:srgbClr val="000000"/>
              </a:buClr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1946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 on left, text on right" type="twoColTx">
  <p:cSld name="Title, text on left, text on righ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29" name="Google Shape;29;p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>
              <a:buClr>
                <a:srgbClr val="000000"/>
              </a:buClr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8796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>
              <a:buClr>
                <a:srgbClr val="000000"/>
              </a:buClr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6670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layout with centered title and subtitle placeholders" type="title">
  <p:cSld name="Title layout with centered title and subtitle placeholders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lvl="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lvl="7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lvl="8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>
              <a:buClr>
                <a:srgbClr val="000000"/>
              </a:buClr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1257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 type="tx">
  <p:cSld name="Title and tex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>
              <a:buClr>
                <a:srgbClr val="000000"/>
              </a:buClr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2924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>
              <a:buClr>
                <a:srgbClr val="000000"/>
              </a:buClr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5514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 on left, text on right" type="twoColTx">
  <p:cSld name="Title, text on left, text on righ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29" name="Google Shape;29;p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>
              <a:buClr>
                <a:srgbClr val="000000"/>
              </a:buClr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5987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>
              <a:buClr>
                <a:srgbClr val="000000"/>
              </a:buClr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175290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 type="tx">
  <p:cSld name="Title and tex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>
              <a:buClr>
                <a:srgbClr val="000000"/>
              </a:buClr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580722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 on left, text on right" type="twoColTx">
  <p:cSld name="Title, text on left, text on righ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29" name="Google Shape;29;p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>
              <a:buClr>
                <a:srgbClr val="000000"/>
              </a:buClr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94306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>
              <a:buClr>
                <a:srgbClr val="000000"/>
              </a:buClr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580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000000"/>
              </a:buClr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636452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000000"/>
              </a:buClr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750780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000000"/>
              </a:buClr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960675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4" r:id="rId2"/>
    <p:sldLayoutId id="2147483675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hyperlink" Target="http://library.krasno.ru/Pages/Kraevedenie/Uzniki/The%20head.htm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lyamtseva.ru/index.php?option=com_content&amp;view=article&amp;id=5:uzniki&amp;catid=13:projects&amp;Itemid=22" TargetMode="External"/><Relationship Id="rId5" Type="http://schemas.openxmlformats.org/officeDocument/2006/relationships/hyperlink" Target="http://cyberleninka.ru/article/n/maloletnie-uzniki-tretiego-reyha" TargetMode="External"/><Relationship Id="rId4" Type="http://schemas.openxmlformats.org/officeDocument/2006/relationships/hyperlink" Target="http://documental.su/new_2009/5496-maloletnie-uzniki-vojny-2010-satrip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-127000"/>
            <a:ext cx="9144000" cy="687705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8"/>
          <p:cNvSpPr txBox="1">
            <a:spLocks noGrp="1"/>
          </p:cNvSpPr>
          <p:nvPr>
            <p:ph type="title"/>
          </p:nvPr>
        </p:nvSpPr>
        <p:spPr>
          <a:xfrm>
            <a:off x="468312" y="457200"/>
            <a:ext cx="8229600" cy="11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Georgia"/>
              <a:buNone/>
            </a:pPr>
            <a:r>
              <a:rPr lang="ru-RU" sz="3600" b="1" i="0" u="none" smtClean="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            СОЦИАЛЬНЫЙ      </a:t>
            </a:r>
            <a:r>
              <a:rPr lang="ru-RU" sz="3600" b="1" i="0" u="none" dirty="0" smtClean="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ПРОЕКТ</a:t>
            </a:r>
            <a:endParaRPr sz="3600" dirty="0"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1"/>
          </p:nvPr>
        </p:nvSpPr>
        <p:spPr>
          <a:xfrm>
            <a:off x="914400" y="1531937"/>
            <a:ext cx="8229600" cy="20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</a:pPr>
            <a:r>
              <a:rPr lang="ru-RU" sz="4000" b="0" i="0" u="none" strike="noStrike" cap="none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« </a:t>
            </a:r>
            <a:r>
              <a:rPr lang="ru-RU" sz="3600" b="1" i="0" u="none" strike="noStrike" cap="none" dirty="0" smtClean="0">
                <a:solidFill>
                  <a:srgbClr val="002060"/>
                </a:solidFill>
                <a:latin typeface="Georgia"/>
                <a:ea typeface="Georgia"/>
                <a:cs typeface="Georgia"/>
                <a:sym typeface="Georgia"/>
              </a:rPr>
              <a:t>Сроку давности не подлежит»</a:t>
            </a:r>
            <a:endParaRPr lang="ru-RU" sz="3600" dirty="0">
              <a:latin typeface="Georgia"/>
              <a:ea typeface="Georgia"/>
              <a:cs typeface="Georgia"/>
              <a:sym typeface="Georgia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</a:pPr>
            <a:r>
              <a:rPr lang="ru-RU" sz="1600" dirty="0" smtClean="0">
                <a:latin typeface="+mn-lt"/>
                <a:sym typeface="Georgia"/>
              </a:rPr>
              <a:t>(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Georgia"/>
              </a:rPr>
              <a:t>по воспоминаниям узницы фашистского концлагеря </a:t>
            </a:r>
          </a:p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Georgia"/>
              </a:rPr>
              <a:t>Жуковой Марии Филипповны)</a:t>
            </a:r>
          </a:p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  <a:sym typeface="Georgia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Georgia"/>
              </a:rPr>
              <a:t>                       </a:t>
            </a:r>
          </a:p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  <a:sym typeface="Georgia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Georgia"/>
              </a:rPr>
              <a:t>                                                          </a:t>
            </a:r>
          </a:p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  <a:sym typeface="Georgia"/>
              </a:rPr>
              <a:t>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Georgia"/>
              </a:rPr>
              <a:t>                                                                       Выполнил : Климов Илья</a:t>
            </a:r>
          </a:p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Georgia"/>
              </a:rPr>
              <a:t>                                                        </a:t>
            </a:r>
          </a:p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Georgia"/>
              </a:rPr>
              <a:t>                                                                   МОУДО «Жарковский </a:t>
            </a:r>
          </a:p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Georgia"/>
              </a:rPr>
              <a:t>                                                                           Дом детского творчества»                                                                  </a:t>
            </a:r>
          </a:p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Georgia"/>
              </a:rPr>
              <a:t>                                                                                Руководитель Гафурова М.Х.</a:t>
            </a:r>
          </a:p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  <a:sym typeface="Georgia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Georgia"/>
              </a:rPr>
              <a:t>  </a:t>
            </a:r>
          </a:p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  <a:sym typeface="Georgia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  <a:sym typeface="Georgia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  <a:sym typeface="Georgia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eorgia"/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Georgia"/>
              </a:rPr>
              <a:t>пгт. Жарковский 2024г     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88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endParaRPr sz="4000" b="0" i="0" u="none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2968625"/>
            <a:ext cx="348615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4562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75462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9"/>
          <p:cNvSpPr txBox="1">
            <a:spLocks noGrp="1"/>
          </p:cNvSpPr>
          <p:nvPr>
            <p:ph type="body" idx="1"/>
          </p:nvPr>
        </p:nvSpPr>
        <p:spPr>
          <a:xfrm>
            <a:off x="395287" y="1628775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0000"/>
              </a:buClr>
              <a:buSzPts val="2400"/>
              <a:buNone/>
            </a:pPr>
            <a:r>
              <a:rPr lang="ru-RU" sz="2400" b="1" i="0" u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     </a:t>
            </a:r>
            <a:r>
              <a:rPr lang="ru-RU" sz="2000" b="1" i="0" u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В годы войны погибло </a:t>
            </a:r>
            <a:r>
              <a:rPr lang="ru-RU" sz="2000" b="1" i="0" u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13 миллионов  </a:t>
            </a:r>
            <a:r>
              <a:rPr lang="ru-RU" sz="2000" b="1" i="0" u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детей</a:t>
            </a:r>
            <a:r>
              <a:rPr lang="en-US" sz="2000" b="1" i="0" u="none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,</a:t>
            </a:r>
            <a:endParaRPr sz="2000" b="1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000" b="1" i="0" u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     6 миллионов </a:t>
            </a:r>
            <a:r>
              <a:rPr lang="ru-RU" sz="2000" b="1" i="0" u="none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детей прошли через оккупацию</a:t>
            </a:r>
            <a:endParaRPr sz="2000" b="1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0000"/>
              </a:buClr>
              <a:buSzPts val="2400"/>
              <a:buNone/>
            </a:pPr>
            <a:r>
              <a:rPr lang="ru-RU" sz="2000" b="1" i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     За годы войны </a:t>
            </a:r>
            <a:r>
              <a:rPr lang="ru-RU" sz="2000" b="1" i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каждый пятый </a:t>
            </a:r>
            <a:r>
              <a:rPr lang="ru-RU" sz="2000" b="1" i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ребенок остался </a:t>
            </a:r>
          </a:p>
          <a:p>
            <a:pPr marL="0" marR="0" lvl="0" indent="0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0000"/>
              </a:buClr>
              <a:buSzPts val="2400"/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сиротой</a:t>
            </a:r>
            <a:r>
              <a:rPr lang="ru-RU" sz="2000" b="1" i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.</a:t>
            </a:r>
            <a:endParaRPr sz="2000" b="1" dirty="0"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Наше поколение имеет возможность прикоснуться к Великой Отечественной войне, слушая воспоминания живых свидетелей того времени. </a:t>
            </a:r>
          </a:p>
          <a:p>
            <a:pPr indent="0">
              <a:lnSpc>
                <a:spcPct val="115000"/>
              </a:lnSpc>
              <a:buNone/>
              <a:tabLst>
                <a:tab pos="342900" algn="l"/>
                <a:tab pos="457200" algn="l"/>
              </a:tabLst>
            </a:pP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Людям, потерявшим детство, нашим 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землячке ныне проживающей в посёлке Жарковский, </a:t>
            </a: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посвящаем 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свой </a:t>
            </a:r>
            <a:r>
              <a:rPr lang="ru-RU" sz="2000" b="1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социальный проект 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«Сроку давности не подлежит".</a:t>
            </a: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endParaRPr lang="ru-RU" sz="2000" b="1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56" name="Google Shape;56;p9"/>
          <p:cNvSpPr txBox="1"/>
          <p:nvPr/>
        </p:nvSpPr>
        <p:spPr>
          <a:xfrm>
            <a:off x="1547812" y="492125"/>
            <a:ext cx="6711950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FF0000"/>
              </a:buClr>
              <a:buSzPts val="4000"/>
              <a:buFont typeface="Georgia"/>
              <a:buNone/>
            </a:pPr>
            <a:r>
              <a:rPr lang="en-US" sz="4000" dirty="0" err="1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Значимость</a:t>
            </a:r>
            <a:r>
              <a:rPr lang="en-US" sz="4000" dirty="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 и </a:t>
            </a:r>
            <a:r>
              <a:rPr lang="en-US" sz="4000" dirty="0" err="1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актуальность</a:t>
            </a: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19644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75462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9"/>
          <p:cNvSpPr txBox="1">
            <a:spLocks noGrp="1"/>
          </p:cNvSpPr>
          <p:nvPr>
            <p:ph type="body" idx="1"/>
          </p:nvPr>
        </p:nvSpPr>
        <p:spPr>
          <a:xfrm>
            <a:off x="457200" y="117475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2400" b="1" i="0" u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     </a:t>
            </a:r>
            <a:r>
              <a:rPr lang="ru-RU" sz="2400" kern="12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 Развитие в детях чувства уважения и благодарности за великий подвиг, совершенный маленькими героями.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400" kern="12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Сохранение памяти о </a:t>
            </a:r>
            <a:r>
              <a:rPr lang="ru-RU" sz="2400" kern="120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малолетних узниках, проживающих </a:t>
            </a:r>
            <a:r>
              <a:rPr lang="ru-RU" sz="2400" kern="1200" dirty="0">
                <a:solidFill>
                  <a:srgbClr val="000000"/>
                </a:solidFill>
                <a:latin typeface="Arial" charset="0"/>
                <a:ea typeface="+mn-ea"/>
              </a:rPr>
              <a:t>на территории посёлка Жарковский.</a:t>
            </a:r>
          </a:p>
          <a:p>
            <a:pPr marL="342900" lvl="0" fontAlgn="base"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2400" dirty="0" smtClean="0">
                <a:solidFill>
                  <a:srgbClr val="FF0000"/>
                </a:solidFill>
                <a:ea typeface="+mn-ea"/>
                <a:cs typeface="+mn-cs"/>
              </a:rPr>
              <a:t>ЗАДАЧИ</a:t>
            </a:r>
          </a:p>
          <a:p>
            <a:pPr marL="342900" lvl="0" fontAlgn="base"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2400" dirty="0" smtClean="0">
                <a:solidFill>
                  <a:srgbClr val="000000"/>
                </a:solidFill>
                <a:ea typeface="+mn-ea"/>
                <a:cs typeface="+mn-cs"/>
              </a:rPr>
              <a:t>Изучить </a:t>
            </a:r>
            <a:r>
              <a:rPr lang="ru-RU" sz="2400" dirty="0">
                <a:solidFill>
                  <a:srgbClr val="000000"/>
                </a:solidFill>
                <a:ea typeface="+mn-ea"/>
                <a:cs typeface="+mn-cs"/>
              </a:rPr>
              <a:t>и проанализировать научно- историческую литературу по данной теме.</a:t>
            </a:r>
          </a:p>
          <a:p>
            <a:pPr marL="342900" lvl="0" fontAlgn="base"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2400" dirty="0">
                <a:solidFill>
                  <a:srgbClr val="000000"/>
                </a:solidFill>
                <a:ea typeface="+mn-ea"/>
                <a:cs typeface="+mn-cs"/>
              </a:rPr>
              <a:t>Понять, как дети пережили страшное время, проведенное за колючей проволокой, в оккупации.</a:t>
            </a:r>
            <a:endParaRPr lang="ru-RU" sz="24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342900" lvl="0" fontAlgn="base"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2400" dirty="0">
                <a:solidFill>
                  <a:srgbClr val="000000"/>
                </a:solidFill>
                <a:ea typeface="+mn-ea"/>
                <a:cs typeface="+mn-cs"/>
              </a:rPr>
              <a:t>Встретиться с малолетними узниками.</a:t>
            </a:r>
          </a:p>
          <a:p>
            <a:pPr marL="342900" lvl="0" fontAlgn="base"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ru-RU" sz="2400" dirty="0">
                <a:solidFill>
                  <a:srgbClr val="000000"/>
                </a:solidFill>
                <a:ea typeface="+mn-ea"/>
                <a:cs typeface="+mn-cs"/>
              </a:rPr>
              <a:t>Проанализировать результаты</a:t>
            </a:r>
            <a:endParaRPr lang="ru-RU" sz="2400" kern="1200" dirty="0" smtClean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6" name="Google Shape;56;p9"/>
          <p:cNvSpPr txBox="1"/>
          <p:nvPr/>
        </p:nvSpPr>
        <p:spPr>
          <a:xfrm>
            <a:off x="812800" y="492125"/>
            <a:ext cx="7446962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FF0000"/>
              </a:buClr>
              <a:buSzPts val="4000"/>
              <a:buFont typeface="Georgia"/>
              <a:buNone/>
            </a:pPr>
            <a:r>
              <a:rPr lang="ru-RU" sz="2800" dirty="0" smtClean="0">
                <a:solidFill>
                  <a:srgbClr val="FF0000"/>
                </a:solidFill>
                <a:latin typeface="+mn-lt"/>
                <a:ea typeface="Georgia"/>
                <a:cs typeface="Georgia"/>
                <a:sym typeface="Georgia"/>
              </a:rPr>
              <a:t>Цель проекта</a:t>
            </a:r>
            <a:endParaRPr sz="2800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7395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75462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2"/>
          <p:cNvSpPr txBox="1">
            <a:spLocks noGrp="1"/>
          </p:cNvSpPr>
          <p:nvPr>
            <p:ph type="title"/>
          </p:nvPr>
        </p:nvSpPr>
        <p:spPr>
          <a:xfrm>
            <a:off x="457200" y="274636"/>
            <a:ext cx="8229600" cy="2328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spcAft>
                <a:spcPts val="1000"/>
              </a:spcAft>
            </a:pPr>
            <a:r>
              <a:rPr lang="ru-RU" sz="2400" b="1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2400" b="1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«</a:t>
            </a:r>
            <a:r>
              <a:rPr lang="ru-RU" sz="36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Восточные </a:t>
            </a:r>
            <a:r>
              <a:rPr lang="ru-RU" sz="36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рабочие» на территории Германии в годы Великой Отечественной </a:t>
            </a:r>
            <a:r>
              <a:rPr lang="ru-RU" sz="36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войны</a:t>
            </a:r>
            <a:br>
              <a:rPr lang="ru-RU" sz="36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</a:br>
            <a:endParaRPr lang="ru-RU" sz="3600" dirty="0">
              <a:solidFill>
                <a:srgbClr val="FF000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63" name="Google Shape;163;p22"/>
          <p:cNvSpPr txBox="1">
            <a:spLocks noGrp="1"/>
          </p:cNvSpPr>
          <p:nvPr>
            <p:ph type="body" idx="1"/>
          </p:nvPr>
        </p:nvSpPr>
        <p:spPr>
          <a:xfrm>
            <a:off x="457200" y="2438400"/>
            <a:ext cx="8229600" cy="3497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>
              <a:lnSpc>
                <a:spcPct val="150000"/>
              </a:lnSpc>
              <a:spcBef>
                <a:spcPts val="0"/>
              </a:spcBef>
              <a:buSzPts val="2400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Европа до сих пор содрогается, вспоминая об ужасах последней войны. Тяжкие испытания, выпавшие на долю взрослых, прошедших застенки концлагерей, не обошли стороной и детей. Самые страшные их детские воспоминания связаны с 1941-1943 годами, когда фашисты бесчинствовали на оккупированных территориях: расстреливали мирное население, сжигали в собственных домах и сараях, сгоняли на принудительные работы. Детей увозили вместе с родителями – кого в концентрационные лагеря, кого на принудительные работы в Прибалтику, Польшу, Германию или </a:t>
            </a:r>
            <a:r>
              <a:rPr lang="ru-RU" sz="1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Австрию</a:t>
            </a:r>
            <a:endParaRPr lang="ru-RU" sz="1800" b="1" dirty="0">
              <a:solidFill>
                <a:schemeClr val="tx1"/>
              </a:solidFill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63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39700"/>
            <a:ext cx="9144000" cy="6875462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1"/>
          <p:cNvSpPr txBox="1">
            <a:spLocks noGrp="1"/>
          </p:cNvSpPr>
          <p:nvPr>
            <p:ph type="title"/>
          </p:nvPr>
        </p:nvSpPr>
        <p:spPr>
          <a:xfrm rot="10800000" flipV="1">
            <a:off x="482600" y="317501"/>
            <a:ext cx="8204200" cy="1104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>
              <a:lnSpc>
                <a:spcPct val="115000"/>
              </a:lnSpc>
              <a:spcAft>
                <a:spcPts val="1500"/>
              </a:spcAft>
            </a:pPr>
            <a:r>
              <a:rPr lang="en-US" sz="4000" b="0" i="0" u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000" b="0" i="0" u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800" dirty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>
                <a:latin typeface="Calibri"/>
                <a:ea typeface="Calibri"/>
                <a:cs typeface="Times New Roman"/>
              </a:rPr>
            </a:br>
            <a:r>
              <a:rPr lang="ru-RU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dirty="0" smtClean="0">
                <a:latin typeface="Times New Roman"/>
                <a:ea typeface="Calibri"/>
                <a:cs typeface="Times New Roman"/>
              </a:rPr>
            </a:br>
            <a:r>
              <a:rPr lang="ru-RU" dirty="0">
                <a:latin typeface="Times New Roman"/>
                <a:ea typeface="Calibri"/>
                <a:cs typeface="Times New Roman"/>
              </a:rPr>
              <a:t/>
            </a:r>
            <a:br>
              <a:rPr lang="ru-RU" dirty="0">
                <a:latin typeface="Times New Roman"/>
                <a:ea typeface="Calibri"/>
                <a:cs typeface="Times New Roman"/>
              </a:rPr>
            </a:br>
            <a:r>
              <a:rPr lang="ru-RU" dirty="0" smtClean="0">
                <a:latin typeface="Times New Roman"/>
                <a:ea typeface="Calibri"/>
                <a:cs typeface="Times New Roman"/>
              </a:rPr>
              <a:t>            </a:t>
            </a:r>
            <a:r>
              <a:rPr lang="ru-RU" sz="36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Мария </a:t>
            </a:r>
            <a:r>
              <a:rPr lang="ru-RU" sz="36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Филипповна Жукова </a:t>
            </a:r>
            <a:r>
              <a:rPr lang="ru-RU" sz="36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36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36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Мария  Филипповна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родилась 28 августа 1936 года  Во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время войны ей было всего пять, но события тех жутких лет так и не смогла забыть. Жила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она тогда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 Великолукской области Невельского района в деревне Сорокино. Тот день, когда в деревне появились немцы, помнит очень хорошо «Вставай, Маруся, вставай! Немцы пришли!»- взволнованно говорила мама, натягивая на девочку одежду. Фашисты занимали лучшие избы, выгоняя жителей. Вот и мы с мамой перешли жить в другую хату. Мама работала. Ее заставляли топить печки в домах, где располагались раненые. </a:t>
            </a:r>
            <a:endParaRPr sz="1800" b="1" dirty="0">
              <a:solidFill>
                <a:schemeClr val="tx1"/>
              </a:solidFill>
            </a:endParaRPr>
          </a:p>
        </p:txBody>
      </p:sp>
      <p:sp>
        <p:nvSpPr>
          <p:cNvPr id="156" name="Google Shape;156;p21"/>
          <p:cNvSpPr txBox="1">
            <a:spLocks noGrp="1"/>
          </p:cNvSpPr>
          <p:nvPr>
            <p:ph type="body" idx="1"/>
          </p:nvPr>
        </p:nvSpPr>
        <p:spPr>
          <a:xfrm>
            <a:off x="457200" y="4965699"/>
            <a:ext cx="8218487" cy="1487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485482"/>
            <a:ext cx="4914899" cy="1701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75462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008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Georgia"/>
              <a:buNone/>
            </a:pPr>
            <a:r>
              <a:rPr lang="ru-RU" dirty="0" smtClean="0">
                <a:solidFill>
                  <a:srgbClr val="FF0000"/>
                </a:solidFill>
              </a:rPr>
              <a:t>На дорогах войны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70" name="Google Shape;170;p23"/>
          <p:cNvSpPr txBox="1">
            <a:spLocks noGrp="1"/>
          </p:cNvSpPr>
          <p:nvPr>
            <p:ph type="body" idx="1"/>
          </p:nvPr>
        </p:nvSpPr>
        <p:spPr>
          <a:xfrm>
            <a:off x="457200" y="1139031"/>
            <a:ext cx="8229600" cy="5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indent="0">
              <a:spcAft>
                <a:spcPts val="800"/>
              </a:spcAft>
              <a:buNone/>
            </a:pP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Однажды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всех жителей деревни согнали на главную улицу и под дулами автоматов по снегу куда – то погнали. Ноги проваливаются, мороз под сорок, наверное, не дошла, если бы не дед, который крепко держал меня за руку. А немцы сзади подгоняют, толкают, что – то выкрикивают на своем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немецком языке. А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дальше станция, люди, крики, слезы, стоны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…</a:t>
            </a:r>
          </a:p>
          <a:p>
            <a:pPr marL="0" lvl="0" indent="0"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None/>
            </a:pPr>
            <a:r>
              <a:rPr lang="ru-RU" sz="1800" b="1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Как, оказалось, потом повезли нас в Германию, в лагерь. Расселили по большим баракам. Женщин на целый день угоняли на работу. Помню, приехали как – то немцы – покупатели, взяли меня, маму,  деда и  бабушку. С утра до поздней ночи гнули спины на фрицев, а кормили плохо. Наберу салата и режу. Пальцы все в мозолях кровавых, болят. Мама плачет, а помочь ничем не может. Я еще торф, дрова носила. Тогда мне около семи лет было. Еще немцы пасти коров заставляли, а стадо большое, ездила с флягами продавать молоко.</a:t>
            </a:r>
          </a:p>
          <a:p>
            <a:pPr marL="0" lvl="0" indent="0"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None/>
            </a:pPr>
            <a:r>
              <a:rPr lang="ru-RU" sz="1800" b="1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Хотели убежать, но боялись.</a:t>
            </a:r>
          </a:p>
          <a:p>
            <a:pPr marL="0" lvl="0" indent="0"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None/>
            </a:pPr>
            <a:r>
              <a:rPr lang="ru-RU" sz="1800" b="1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Деда полицаи так побили, ели выжил. Все ждали, когда нас советские солдаты освободят.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6291"/>
            <a:ext cx="9144000" cy="6875462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Georgia"/>
              <a:buNone/>
            </a:pPr>
            <a:r>
              <a:rPr lang="ru-RU" sz="4000" b="0" i="0" u="none" dirty="0" smtClean="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Дорога домой</a:t>
            </a:r>
            <a:endParaRPr dirty="0"/>
          </a:p>
        </p:txBody>
      </p:sp>
      <p:sp>
        <p:nvSpPr>
          <p:cNvPr id="184" name="Google Shape;184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619625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sz="24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5"/>
          <p:cNvSpPr txBox="1"/>
          <p:nvPr/>
        </p:nvSpPr>
        <p:spPr>
          <a:xfrm flipH="1">
            <a:off x="6832598" y="2005012"/>
            <a:ext cx="1803401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60401" y="1130391"/>
            <a:ext cx="797559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 вот настал долгожданный день, когда советские солдаты оборону немцев прорвали.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Нас посадили в вагон 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 поехали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мы с дедушкой и бабушкой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 сторону России. Трудной была дорога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домой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По дороге ели что попало, кто что даст.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Помню, идем, поселок. Много скота, коровы разбегаются. Нас попросили помочь. Собрали мы всех коров, а нам за это одну дали. Запрягли мы ее в телегу (нас было две семьи: у них трое детей, я одна).</a:t>
            </a:r>
          </a:p>
          <a:p>
            <a:pPr>
              <a:spcAft>
                <a:spcPts val="800"/>
              </a:spcAft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 Вот так и приехали домой. Вместо хаты стены, ничего не было. Все разбомбили. Жить было очень трудно,  но слава Богу, выстояли…</a:t>
            </a:r>
          </a:p>
          <a:p>
            <a:pPr>
              <a:spcAft>
                <a:spcPts val="800"/>
              </a:spcAft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Мария Филипповна рассказывала, и в очередной раз переживала то страшное, что выпало на ее долю. Но глаза у нее светлые, добрые. Она гладит нас по голове и говорит: «А выжили мы, деточки, потому, чтобы вам наш завет передать: «Не забывайте героев войны, помните, что пришлось пережить нам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800"/>
              </a:spcAft>
            </a:pPr>
            <a:r>
              <a:rPr lang="ru-RU" sz="20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 Марии Филипповны 2 внучки и 7 правнуков</a:t>
            </a:r>
            <a:r>
              <a:rPr lang="ru-RU" sz="20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75462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Georgia"/>
              <a:buNone/>
            </a:pPr>
            <a:r>
              <a:rPr lang="ru-RU" sz="4000" b="0" i="0" u="none" dirty="0" smtClean="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ЗАКЛЮЧЕНИЕ:</a:t>
            </a:r>
            <a:endParaRPr dirty="0"/>
          </a:p>
        </p:txBody>
      </p:sp>
      <p:sp>
        <p:nvSpPr>
          <p:cNvPr id="184" name="Google Shape;184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619625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sz="24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5"/>
          <p:cNvSpPr txBox="1"/>
          <p:nvPr/>
        </p:nvSpPr>
        <p:spPr>
          <a:xfrm>
            <a:off x="6084887" y="4292600"/>
            <a:ext cx="2373312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63550" y="1460827"/>
            <a:ext cx="8286750" cy="497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Главный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вывод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который мы сделали в результате нашего исследования – положение детей, увезенных во время Великой Отечественной войны на работу в Германию, было ужасающим. 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6   миллионов  детей не вернулись домой.</a:t>
            </a:r>
          </a:p>
          <a:p>
            <a:pPr>
              <a:spcAft>
                <a:spcPts val="1500"/>
              </a:spcAft>
            </a:pP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События Великой Отечественной войны уходят от нас все дальше и дальше, все меньше в живых остается участников сражений, свидетелей кровопролитий. Мы, дети 21 века, должны сохранить память о героическом прошлом нашего народа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endParaRPr lang="ru-RU" sz="1800" b="1" dirty="0">
              <a:solidFill>
                <a:srgbClr val="0070C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indent="449580" algn="just" fontAlgn="base">
              <a:lnSpc>
                <a:spcPct val="115000"/>
              </a:lnSpc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Услышьте нас, люди планеты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          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мы эхо историй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!»</a:t>
            </a:r>
            <a:endParaRPr lang="ru-RU" dirty="0">
              <a:solidFill>
                <a:srgbClr val="181818"/>
              </a:solidFill>
              <a:latin typeface="Times New Roman"/>
            </a:endParaRPr>
          </a:p>
          <a:p>
            <a:pPr lvl="0"/>
            <a:r>
              <a:rPr lang="ru-RU" sz="2400" b="1" dirty="0">
                <a:solidFill>
                  <a:srgbClr val="C00000"/>
                </a:solidFill>
                <a:latin typeface="Helvetica Neue"/>
              </a:rPr>
              <a:t>Всё же узники - сильные духом!</a:t>
            </a:r>
            <a:r>
              <a:rPr lang="ru-RU" sz="2400" b="1" dirty="0">
                <a:solidFill>
                  <a:srgbClr val="C00000"/>
                </a:solidFill>
              </a:rPr>
              <a:t/>
            </a:r>
            <a:br>
              <a:rPr lang="ru-RU" sz="2400" b="1" dirty="0">
                <a:solidFill>
                  <a:srgbClr val="C00000"/>
                </a:solidFill>
              </a:rPr>
            </a:br>
            <a:r>
              <a:rPr lang="ru-RU" sz="2400" b="1" dirty="0">
                <a:solidFill>
                  <a:srgbClr val="C00000"/>
                </a:solidFill>
                <a:latin typeface="Helvetica Neue"/>
              </a:rPr>
              <a:t>И в застенках остались людьми.</a:t>
            </a:r>
            <a:r>
              <a:rPr lang="ru-RU" sz="2400" b="1" dirty="0">
                <a:solidFill>
                  <a:srgbClr val="C00000"/>
                </a:solidFill>
              </a:rPr>
              <a:t/>
            </a:r>
            <a:br>
              <a:rPr lang="ru-RU" sz="2400" b="1" dirty="0">
                <a:solidFill>
                  <a:srgbClr val="C00000"/>
                </a:solidFill>
              </a:rPr>
            </a:br>
            <a:r>
              <a:rPr lang="ru-RU" sz="2400" b="1" dirty="0">
                <a:solidFill>
                  <a:srgbClr val="C00000"/>
                </a:solidFill>
                <a:latin typeface="Helvetica Neue"/>
              </a:rPr>
              <a:t>Пусть погибшим земля будет пухом,</a:t>
            </a:r>
            <a:r>
              <a:rPr lang="ru-RU" sz="2400" b="1" dirty="0">
                <a:solidFill>
                  <a:srgbClr val="C00000"/>
                </a:solidFill>
              </a:rPr>
              <a:t/>
            </a:r>
            <a:br>
              <a:rPr lang="ru-RU" sz="2400" b="1" dirty="0">
                <a:solidFill>
                  <a:srgbClr val="C00000"/>
                </a:solidFill>
              </a:rPr>
            </a:br>
            <a:r>
              <a:rPr lang="ru-RU" sz="2400" b="1" dirty="0">
                <a:solidFill>
                  <a:srgbClr val="C00000"/>
                </a:solidFill>
                <a:latin typeface="Helvetica Neue"/>
              </a:rPr>
              <a:t>Тем, кто выжил - поклон до земли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500"/>
              </a:spcAft>
            </a:pPr>
            <a:endParaRPr lang="ru-RU" sz="2000" b="1" dirty="0">
              <a:solidFill>
                <a:srgbClr val="0070C0"/>
              </a:solidFill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3550" y="2767281"/>
            <a:ext cx="8216900" cy="1157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580" algn="just" fontAlgn="base">
              <a:lnSpc>
                <a:spcPct val="115000"/>
              </a:lnSpc>
            </a:pPr>
            <a:endParaRPr lang="ru-RU" sz="2400" dirty="0" smtClean="0">
              <a:solidFill>
                <a:srgbClr val="FF0000"/>
              </a:solidFill>
            </a:endParaRPr>
          </a:p>
          <a:p>
            <a:pPr lvl="0" indent="449580" algn="just" fontAlgn="base">
              <a:lnSpc>
                <a:spcPct val="115000"/>
              </a:lnSpc>
            </a:pPr>
            <a:r>
              <a:rPr lang="ru-RU" sz="2400" b="1" dirty="0">
                <a:solidFill>
                  <a:srgbClr val="181818"/>
                </a:solidFill>
                <a:latin typeface="Times New Roman"/>
              </a:rPr>
              <a:t> </a:t>
            </a:r>
            <a:endParaRPr lang="ru-RU" sz="2400" dirty="0">
              <a:solidFill>
                <a:srgbClr val="181818"/>
              </a:solidFill>
              <a:latin typeface="Open Sans"/>
            </a:endParaRP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230" y="4292600"/>
            <a:ext cx="2538220" cy="2108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3" descr="0_891dc_ff24bac2_X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0" y="3437731"/>
            <a:ext cx="3987800" cy="743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05212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75462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4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Georgia"/>
              <a:buNone/>
            </a:pPr>
            <a:r>
              <a:rPr lang="en-US" sz="4000" b="0" i="0" u="none" dirty="0" err="1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Информационные</a:t>
            </a:r>
            <a:r>
              <a:rPr lang="en-US" sz="4000" b="0" i="0" u="none" dirty="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000" b="0" i="0" u="none" dirty="0" err="1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ресурсы</a:t>
            </a:r>
            <a:endParaRPr dirty="0"/>
          </a:p>
        </p:txBody>
      </p:sp>
      <p:sp>
        <p:nvSpPr>
          <p:cNvPr id="365" name="Google Shape;365;p4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1" i="0" u="sng" dirty="0" smtClean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</a:t>
            </a:r>
            <a:r>
              <a:rPr lang="en-US" sz="1600" b="1" i="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://documental.su/new_2009/5496-maloletnie-uzniki-vojny-2010-satrip.html</a:t>
            </a:r>
            <a:r>
              <a:rPr lang="en-US" sz="16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фото</a:t>
            </a:r>
            <a:r>
              <a:rPr lang="en-US" sz="16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малолетние</a:t>
            </a:r>
            <a:r>
              <a:rPr lang="en-US" sz="16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узники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1" i="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http://cyberleninka.ru/article/n/maloletnie-uzniki-tretiego-reyha</a:t>
            </a:r>
            <a:r>
              <a:rPr lang="en-US" sz="16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Малолетние</a:t>
            </a:r>
            <a:r>
              <a:rPr lang="en-US" sz="16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узники</a:t>
            </a:r>
            <a:r>
              <a:rPr lang="en-US" sz="16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«</a:t>
            </a:r>
            <a:r>
              <a:rPr lang="en-US" sz="16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Третьего</a:t>
            </a:r>
            <a:r>
              <a:rPr lang="en-US" sz="16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рейха</a:t>
            </a:r>
            <a:r>
              <a:rPr lang="en-US" sz="16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1" i="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http://www.lyamtseva.ru/index.php?option=com_content&amp;view=article&amp;id=5:uzniki&amp;catid=13:projects&amp;Itemid=22</a:t>
            </a:r>
            <a:r>
              <a:rPr lang="en-US" sz="16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sng" dirty="0" err="1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Малолетние</a:t>
            </a:r>
            <a:r>
              <a:rPr lang="en-US" sz="1600" b="0" i="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 </a:t>
            </a:r>
            <a:r>
              <a:rPr lang="en-US" sz="1600" b="0" i="0" u="sng" dirty="0" err="1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узники</a:t>
            </a:r>
            <a:r>
              <a:rPr lang="en-US" sz="1600" b="0" i="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 </a:t>
            </a:r>
            <a:r>
              <a:rPr lang="en-US" sz="1600" b="0" i="0" u="sng" dirty="0" err="1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фашизма</a:t>
            </a:r>
            <a:r>
              <a:rPr lang="en-US" sz="1600" b="0" i="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 - </a:t>
            </a:r>
            <a:r>
              <a:rPr lang="en-US" sz="1600" b="0" i="0" u="sng" dirty="0" err="1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книга</a:t>
            </a:r>
            <a:r>
              <a:rPr lang="en-US" sz="1600" b="0" i="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 </a:t>
            </a:r>
            <a:r>
              <a:rPr lang="en-US" sz="1600" b="0" i="0" u="sng" dirty="0" err="1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памяти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http://library.krasno.ru/Pages/Kraevedenie/Uzniki/The%20head.htm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Малолетние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узники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фашизма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Фото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из архивов Министерства обороны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Беседа</a:t>
            </a:r>
            <a:r>
              <a:rPr lang="en-US" sz="16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с </a:t>
            </a:r>
            <a:r>
              <a:rPr lang="en-US" sz="16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малолетн</a:t>
            </a:r>
            <a:r>
              <a:rPr lang="ru-RU" sz="16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ей </a:t>
            </a:r>
            <a:r>
              <a:rPr lang="en-US" sz="16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узни</a:t>
            </a:r>
            <a:r>
              <a:rPr lang="ru-RU" sz="16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цей</a:t>
            </a:r>
            <a:r>
              <a:rPr lang="en-US" sz="16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Жарковского района Жуковой Марией Филипповной </a:t>
            </a:r>
            <a:endParaRPr dirty="0"/>
          </a:p>
          <a:p>
            <a:pPr marL="342900" marR="0" lvl="0" indent="-2413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Оформление по умолчанию">
  <a:themeElements>
    <a:clrScheme name="1_Оформление по умолчанию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BBE0E3"/>
      </a:accent4>
      <a:accent5>
        <a:srgbClr val="333399"/>
      </a:accent5>
      <a:accent6>
        <a:srgbClr val="FFFFFF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Оформление по умолчанию">
  <a:themeElements>
    <a:clrScheme name="1_Оформление по умолчанию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BBE0E3"/>
      </a:accent4>
      <a:accent5>
        <a:srgbClr val="333399"/>
      </a:accent5>
      <a:accent6>
        <a:srgbClr val="FFFFFF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Оформление по умолчанию">
  <a:themeElements>
    <a:clrScheme name="1_Оформление по умолчанию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BBE0E3"/>
      </a:accent4>
      <a:accent5>
        <a:srgbClr val="333399"/>
      </a:accent5>
      <a:accent6>
        <a:srgbClr val="FFFFFF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Оформление по умолчанию">
  <a:themeElements>
    <a:clrScheme name="1_Оформление по умолчанию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BBE0E3"/>
      </a:accent4>
      <a:accent5>
        <a:srgbClr val="333399"/>
      </a:accent5>
      <a:accent6>
        <a:srgbClr val="FFFFFF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</TotalTime>
  <Words>515</Words>
  <Application>Microsoft Office PowerPoint</Application>
  <PresentationFormat>Экран (4:3)</PresentationFormat>
  <Paragraphs>62</Paragraphs>
  <Slides>9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1_Оформление по умолчанию</vt:lpstr>
      <vt:lpstr>2_Оформление по умолчанию</vt:lpstr>
      <vt:lpstr>3_Оформление по умолчанию</vt:lpstr>
      <vt:lpstr>5_Оформление по умолчанию</vt:lpstr>
      <vt:lpstr>            СОЦИАЛЬНЫЙ      ПРОЕКТ</vt:lpstr>
      <vt:lpstr>Слайд 2</vt:lpstr>
      <vt:lpstr>Слайд 3</vt:lpstr>
      <vt:lpstr> «Восточные рабочие» на территории Германии в годы Великой Отечественной войны </vt:lpstr>
      <vt:lpstr>                 Мария Филипповна Жукова   Мария  Филипповна родилась 28 августа 1936 года  Во время войны ей было всего пять, но события тех жутких лет так и не смогла забыть. Жила она тогда в Великолукской области Невельского района в деревне Сорокино. Тот день, когда в деревне появились немцы, помнит очень хорошо «Вставай, Маруся, вставай! Немцы пришли!»- взволнованно говорила мама, натягивая на девочку одежду. Фашисты занимали лучшие избы, выгоняя жителей. Вот и мы с мамой перешли жить в другую хату. Мама работала. Ее заставляли топить печки в домах, где располагались раненые. </vt:lpstr>
      <vt:lpstr>На дорогах войны</vt:lpstr>
      <vt:lpstr>Дорога домой</vt:lpstr>
      <vt:lpstr>ЗАКЛЮЧЕНИЕ:</vt:lpstr>
      <vt:lpstr>Информационные ресурсы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«Угнанное детство» Дети</dc:title>
  <cp:lastModifiedBy>User</cp:lastModifiedBy>
  <cp:revision>70</cp:revision>
  <dcterms:modified xsi:type="dcterms:W3CDTF">2025-02-03T14:51:28Z</dcterms:modified>
</cp:coreProperties>
</file>